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655" r:id="rId3"/>
    <p:sldId id="670" r:id="rId4"/>
    <p:sldId id="671" r:id="rId5"/>
    <p:sldId id="672" r:id="rId6"/>
    <p:sldId id="673" r:id="rId7"/>
    <p:sldId id="674" r:id="rId8"/>
    <p:sldId id="675" r:id="rId9"/>
    <p:sldId id="676" r:id="rId10"/>
    <p:sldId id="677" r:id="rId11"/>
    <p:sldId id="678" r:id="rId12"/>
    <p:sldId id="679" r:id="rId13"/>
    <p:sldId id="530" r:id="rId14"/>
  </p:sldIdLst>
  <p:sldSz cx="9144000" cy="6858000" type="screen4x3"/>
  <p:notesSz cx="7099300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7979"/>
    <a:srgbClr val="D8D3E0"/>
    <a:srgbClr val="F4E9E9"/>
    <a:srgbClr val="E8D0D0"/>
    <a:srgbClr val="DCE6F2"/>
    <a:srgbClr val="00197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10" autoAdjust="0"/>
    <p:restoredTop sz="84862" autoAdjust="0"/>
  </p:normalViewPr>
  <p:slideViewPr>
    <p:cSldViewPr showGuides="1">
      <p:cViewPr>
        <p:scale>
          <a:sx n="75" d="100"/>
          <a:sy n="75" d="100"/>
        </p:scale>
        <p:origin x="2292" y="4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301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00" d="100"/>
          <a:sy n="100" d="100"/>
        </p:scale>
        <p:origin x="1358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76363" cy="513507"/>
          </a:xfrm>
          <a:prstGeom prst="rect">
            <a:avLst/>
          </a:prstGeom>
        </p:spPr>
        <p:txBody>
          <a:bodyPr vert="horz" lIns="94760" tIns="47380" rIns="94760" bIns="4738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1296" y="3"/>
            <a:ext cx="3076363" cy="513507"/>
          </a:xfrm>
          <a:prstGeom prst="rect">
            <a:avLst/>
          </a:prstGeom>
        </p:spPr>
        <p:txBody>
          <a:bodyPr vert="horz" lIns="94760" tIns="47380" rIns="94760" bIns="47380" rtlCol="0"/>
          <a:lstStyle>
            <a:lvl1pPr algn="r">
              <a:defRPr sz="1200"/>
            </a:lvl1pPr>
          </a:lstStyle>
          <a:p>
            <a:fld id="{25E3C55C-DB12-49FA-849F-2AB4B61F23B0}" type="datetimeFigureOut">
              <a:rPr lang="ko-KR" altLang="en-US" smtClean="0"/>
              <a:t>2020-03-06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9721109"/>
            <a:ext cx="3076363" cy="513506"/>
          </a:xfrm>
          <a:prstGeom prst="rect">
            <a:avLst/>
          </a:prstGeom>
        </p:spPr>
        <p:txBody>
          <a:bodyPr vert="horz" lIns="94760" tIns="47380" rIns="94760" bIns="4738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1296" y="9721109"/>
            <a:ext cx="3076363" cy="513506"/>
          </a:xfrm>
          <a:prstGeom prst="rect">
            <a:avLst/>
          </a:prstGeom>
        </p:spPr>
        <p:txBody>
          <a:bodyPr vert="horz" lIns="94760" tIns="47380" rIns="94760" bIns="47380" rtlCol="0" anchor="b"/>
          <a:lstStyle>
            <a:lvl1pPr algn="r">
              <a:defRPr sz="1200"/>
            </a:lvl1pPr>
          </a:lstStyle>
          <a:p>
            <a:fld id="{DE2BC2D4-5ACD-4E44-97A2-7C1038B8C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286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76363" cy="513507"/>
          </a:xfrm>
          <a:prstGeom prst="rect">
            <a:avLst/>
          </a:prstGeom>
        </p:spPr>
        <p:txBody>
          <a:bodyPr vert="horz" lIns="94760" tIns="47380" rIns="94760" bIns="4738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296" y="3"/>
            <a:ext cx="3076363" cy="513507"/>
          </a:xfrm>
          <a:prstGeom prst="rect">
            <a:avLst/>
          </a:prstGeom>
        </p:spPr>
        <p:txBody>
          <a:bodyPr vert="horz" lIns="94760" tIns="47380" rIns="94760" bIns="47380" rtlCol="0"/>
          <a:lstStyle>
            <a:lvl1pPr algn="r">
              <a:defRPr sz="1200"/>
            </a:lvl1pPr>
          </a:lstStyle>
          <a:p>
            <a:fld id="{00BE97DE-87A3-4461-838D-96C2C7DDEC2B}" type="datetimeFigureOut">
              <a:rPr lang="ko-KR" altLang="en-US" smtClean="0"/>
              <a:t>2020-03-06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277938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0" tIns="47380" rIns="94760" bIns="4738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931" y="4925408"/>
            <a:ext cx="5679440" cy="4029879"/>
          </a:xfrm>
          <a:prstGeom prst="rect">
            <a:avLst/>
          </a:prstGeom>
        </p:spPr>
        <p:txBody>
          <a:bodyPr vert="horz" lIns="94760" tIns="47380" rIns="94760" bIns="4738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721109"/>
            <a:ext cx="3076363" cy="513506"/>
          </a:xfrm>
          <a:prstGeom prst="rect">
            <a:avLst/>
          </a:prstGeom>
        </p:spPr>
        <p:txBody>
          <a:bodyPr vert="horz" lIns="94760" tIns="47380" rIns="94760" bIns="4738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1296" y="9721109"/>
            <a:ext cx="3076363" cy="513506"/>
          </a:xfrm>
          <a:prstGeom prst="rect">
            <a:avLst/>
          </a:prstGeom>
        </p:spPr>
        <p:txBody>
          <a:bodyPr vert="horz" lIns="94760" tIns="47380" rIns="94760" bIns="47380" rtlCol="0" anchor="b"/>
          <a:lstStyle>
            <a:lvl1pPr algn="r">
              <a:defRPr sz="1200"/>
            </a:lvl1pPr>
          </a:lstStyle>
          <a:p>
            <a:fld id="{8050DDA1-1BFF-4C02-8E1C-5B0DEC6E9F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434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0DDA1-1BFF-4C02-8E1C-5B0DEC6E9F9C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106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 userDrawn="1"/>
        </p:nvSpPr>
        <p:spPr>
          <a:xfrm>
            <a:off x="0" y="1"/>
            <a:ext cx="9144000" cy="29969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모서리가 둥근 직사각형 25"/>
          <p:cNvSpPr/>
          <p:nvPr userDrawn="1"/>
        </p:nvSpPr>
        <p:spPr>
          <a:xfrm>
            <a:off x="323529" y="953615"/>
            <a:ext cx="8496944" cy="177488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/>
          <p:cNvSpPr/>
          <p:nvPr userDrawn="1"/>
        </p:nvSpPr>
        <p:spPr>
          <a:xfrm>
            <a:off x="0" y="4946220"/>
            <a:ext cx="9140634" cy="19117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95536" y="1124744"/>
            <a:ext cx="8352928" cy="1470025"/>
          </a:xfrm>
        </p:spPr>
        <p:txBody>
          <a:bodyPr>
            <a:normAutofit/>
          </a:bodyPr>
          <a:lstStyle>
            <a:lvl1pPr>
              <a:defRPr sz="40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105160"/>
            <a:ext cx="6400800" cy="1609724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  <p:pic>
        <p:nvPicPr>
          <p:cNvPr id="19" name="그림 18"/>
          <p:cNvPicPr>
            <a:picLocks noChangeAspect="1"/>
          </p:cNvPicPr>
          <p:nvPr userDrawn="1"/>
        </p:nvPicPr>
        <p:blipFill rotWithShape="1">
          <a:blip r:embed="rId2"/>
          <a:srcRect l="25932" t="48861" r="25932" b="46583"/>
          <a:stretch/>
        </p:blipFill>
        <p:spPr>
          <a:xfrm>
            <a:off x="2403939" y="5322886"/>
            <a:ext cx="4336122" cy="542016"/>
          </a:xfrm>
          <a:prstGeom prst="rect">
            <a:avLst/>
          </a:prstGeom>
        </p:spPr>
      </p:pic>
      <p:cxnSp>
        <p:nvCxnSpPr>
          <p:cNvPr id="23" name="직선 연결선 22"/>
          <p:cNvCxnSpPr/>
          <p:nvPr userDrawn="1"/>
        </p:nvCxnSpPr>
        <p:spPr>
          <a:xfrm>
            <a:off x="-6223" y="2996952"/>
            <a:ext cx="915022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 userDrawn="1"/>
        </p:nvCxnSpPr>
        <p:spPr>
          <a:xfrm>
            <a:off x="-3366" y="494622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그룹 30"/>
          <p:cNvGrpSpPr/>
          <p:nvPr userDrawn="1"/>
        </p:nvGrpSpPr>
        <p:grpSpPr>
          <a:xfrm>
            <a:off x="2483768" y="5909209"/>
            <a:ext cx="4352750" cy="400111"/>
            <a:chOff x="2742659" y="5909209"/>
            <a:chExt cx="4352750" cy="400111"/>
          </a:xfrm>
        </p:grpSpPr>
        <p:sp>
          <p:nvSpPr>
            <p:cNvPr id="20" name="TextBox 19"/>
            <p:cNvSpPr txBox="1"/>
            <p:nvPr userDrawn="1"/>
          </p:nvSpPr>
          <p:spPr>
            <a:xfrm>
              <a:off x="3617213" y="5909210"/>
              <a:ext cx="34781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smtClean="0">
                  <a:solidFill>
                    <a:srgbClr val="001970"/>
                  </a:solidFill>
                </a:rPr>
                <a:t>Human</a:t>
              </a:r>
              <a:r>
                <a:rPr lang="en-US" altLang="ko-KR" sz="2000" baseline="0" dirty="0" smtClean="0">
                  <a:solidFill>
                    <a:srgbClr val="001970"/>
                  </a:solidFill>
                </a:rPr>
                <a:t> Interface Laboratory</a:t>
              </a:r>
              <a:endParaRPr lang="ko-KR" altLang="en-US" sz="2000">
                <a:solidFill>
                  <a:srgbClr val="001970"/>
                </a:solidFill>
              </a:endParaRPr>
            </a:p>
          </p:txBody>
        </p:sp>
        <p:pic>
          <p:nvPicPr>
            <p:cNvPr id="30" name="그림 29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2659" y="5909209"/>
              <a:ext cx="864096" cy="384042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1241" y="-1"/>
            <a:ext cx="9144000" cy="7647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 userDrawn="1"/>
        </p:nvSpPr>
        <p:spPr>
          <a:xfrm>
            <a:off x="0" y="6420596"/>
            <a:ext cx="9144000" cy="4374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63841"/>
            <a:ext cx="9144000" cy="449414"/>
          </a:xfrm>
        </p:spPr>
        <p:txBody>
          <a:bodyPr>
            <a:noAutofit/>
          </a:bodyPr>
          <a:lstStyle>
            <a:lvl1pPr algn="ctr">
              <a:defRPr lang="ko-KR" altLang="en-US" sz="3200" b="1" dirty="0">
                <a:effectLst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9512" y="908720"/>
            <a:ext cx="8784976" cy="5328591"/>
          </a:xfrm>
          <a:noFill/>
        </p:spPr>
        <p:txBody>
          <a:bodyPr>
            <a:normAutofit/>
          </a:bodyPr>
          <a:lstStyle>
            <a:lvl1pPr>
              <a:lnSpc>
                <a:spcPct val="114000"/>
              </a:lnSpc>
              <a:defRPr sz="2000" b="1"/>
            </a:lvl1pPr>
            <a:lvl2pPr>
              <a:lnSpc>
                <a:spcPct val="114000"/>
              </a:lnSpc>
              <a:buSzPct val="80000"/>
              <a:buFont typeface="Wingdings" pitchFamily="2" charset="2"/>
              <a:buChar char="§"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lnSpc>
                <a:spcPct val="114000"/>
              </a:lnSpc>
              <a:defRPr sz="1600"/>
            </a:lvl3pPr>
            <a:lvl4pPr>
              <a:lnSpc>
                <a:spcPct val="114000"/>
              </a:lnSpc>
              <a:defRPr sz="1400"/>
            </a:lvl4pPr>
            <a:lvl5pPr>
              <a:lnSpc>
                <a:spcPct val="114000"/>
              </a:lnSpc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1"/>
          </p:nvPr>
        </p:nvSpPr>
        <p:spPr>
          <a:xfrm>
            <a:off x="7092280" y="6480255"/>
            <a:ext cx="1917576" cy="328157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EE3BCBA-DAFA-4073-9158-B305124C38E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 userDrawn="1"/>
        </p:nvPicPr>
        <p:blipFill rotWithShape="1">
          <a:blip r:embed="rId2">
            <a:grayscl/>
          </a:blip>
          <a:srcRect l="25932" t="48861" r="25932" b="46583"/>
          <a:stretch/>
        </p:blipFill>
        <p:spPr>
          <a:xfrm>
            <a:off x="107504" y="6479182"/>
            <a:ext cx="2880320" cy="360040"/>
          </a:xfrm>
          <a:prstGeom prst="rect">
            <a:avLst/>
          </a:prstGeom>
        </p:spPr>
      </p:pic>
      <p:cxnSp>
        <p:nvCxnSpPr>
          <p:cNvPr id="6" name="직선 연결선 5"/>
          <p:cNvCxnSpPr/>
          <p:nvPr userDrawn="1"/>
        </p:nvCxnSpPr>
        <p:spPr>
          <a:xfrm>
            <a:off x="0" y="6420596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 userDrawn="1"/>
        </p:nvCxnSpPr>
        <p:spPr>
          <a:xfrm>
            <a:off x="0" y="75727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9144000" cy="23935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 userDrawn="1"/>
        </p:nvSpPr>
        <p:spPr>
          <a:xfrm>
            <a:off x="0" y="6420596"/>
            <a:ext cx="9144000" cy="4374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1"/>
          </p:nvPr>
        </p:nvSpPr>
        <p:spPr>
          <a:xfrm>
            <a:off x="7092280" y="6480255"/>
            <a:ext cx="1917576" cy="328157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BEE3BCBA-DAFA-4073-9158-B305124C38E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 userDrawn="1"/>
        </p:nvPicPr>
        <p:blipFill rotWithShape="1">
          <a:blip r:embed="rId2">
            <a:grayscl/>
          </a:blip>
          <a:srcRect l="25932" t="48861" r="25932" b="46583"/>
          <a:stretch/>
        </p:blipFill>
        <p:spPr>
          <a:xfrm>
            <a:off x="107504" y="6479182"/>
            <a:ext cx="2880320" cy="360040"/>
          </a:xfrm>
          <a:prstGeom prst="rect">
            <a:avLst/>
          </a:prstGeom>
        </p:spPr>
      </p:pic>
      <p:cxnSp>
        <p:nvCxnSpPr>
          <p:cNvPr id="6" name="직선 연결선 5"/>
          <p:cNvCxnSpPr/>
          <p:nvPr userDrawn="1"/>
        </p:nvCxnSpPr>
        <p:spPr>
          <a:xfrm>
            <a:off x="0" y="6420596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 userDrawn="1"/>
        </p:nvCxnSpPr>
        <p:spPr>
          <a:xfrm>
            <a:off x="0" y="2393503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10"/>
          <p:cNvSpPr/>
          <p:nvPr userDrawn="1"/>
        </p:nvSpPr>
        <p:spPr>
          <a:xfrm>
            <a:off x="323528" y="878910"/>
            <a:ext cx="8496944" cy="14003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878911"/>
            <a:ext cx="8229600" cy="1400385"/>
          </a:xfrm>
        </p:spPr>
        <p:txBody>
          <a:bodyPr>
            <a:normAutofit/>
          </a:bodyPr>
          <a:lstStyle>
            <a:lvl1pPr algn="ctr">
              <a:defRPr lang="ko-KR" altLang="en-US" sz="3200" b="1" dirty="0">
                <a:effectLst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1208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2632778"/>
            <a:ext cx="9144000" cy="23935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모서리가 둥근 직사각형 3"/>
          <p:cNvSpPr/>
          <p:nvPr userDrawn="1"/>
        </p:nvSpPr>
        <p:spPr>
          <a:xfrm>
            <a:off x="323528" y="3324758"/>
            <a:ext cx="8496944" cy="14003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457200" y="3324759"/>
            <a:ext cx="8229600" cy="1400385"/>
          </a:xfrm>
        </p:spPr>
        <p:txBody>
          <a:bodyPr>
            <a:normAutofit/>
          </a:bodyPr>
          <a:lstStyle>
            <a:lvl1pPr algn="ctr">
              <a:defRPr lang="ko-KR" altLang="en-US" sz="3200" b="1" dirty="0">
                <a:effectLst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pic>
        <p:nvPicPr>
          <p:cNvPr id="6" name="그림 5" descr="서울대로고2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1988840"/>
            <a:ext cx="2786082" cy="643938"/>
          </a:xfrm>
          <a:prstGeom prst="rect">
            <a:avLst/>
          </a:prstGeom>
        </p:spPr>
      </p:pic>
      <p:sp>
        <p:nvSpPr>
          <p:cNvPr id="14" name="텍스트 개체 틀 13"/>
          <p:cNvSpPr>
            <a:spLocks noGrp="1"/>
          </p:cNvSpPr>
          <p:nvPr>
            <p:ph type="body" sz="quarter" idx="10"/>
          </p:nvPr>
        </p:nvSpPr>
        <p:spPr>
          <a:xfrm>
            <a:off x="0" y="2632075"/>
            <a:ext cx="9144000" cy="692150"/>
          </a:xfrm>
        </p:spPr>
        <p:txBody>
          <a:bodyPr anchor="ctr"/>
          <a:lstStyle>
            <a:lvl1pPr marL="0" indent="0">
              <a:buNone/>
              <a:defRPr b="1"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0296570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그림 개체 틀 2"/>
          <p:cNvSpPr>
            <a:spLocks noGrp="1"/>
          </p:cNvSpPr>
          <p:nvPr>
            <p:ph type="pic" idx="12"/>
          </p:nvPr>
        </p:nvSpPr>
        <p:spPr>
          <a:xfrm>
            <a:off x="3786182" y="714356"/>
            <a:ext cx="4857784" cy="3071834"/>
          </a:xfrm>
          <a:effectLst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pic>
        <p:nvPicPr>
          <p:cNvPr id="11" name="그림 10" descr="서울대로고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5786" y="3429000"/>
            <a:ext cx="2786082" cy="6439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BEE3BCBA-DAFA-4073-9158-B305124C38E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5" r:id="rId3"/>
    <p:sldLayoutId id="2147483664" r:id="rId4"/>
    <p:sldLayoutId id="2147483663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ko-KR" sz="2800" dirty="0" smtClean="0"/>
              <a:t>Automaton Theories of </a:t>
            </a:r>
            <a:br>
              <a:rPr lang="en-US" altLang="ko-KR" sz="2800" dirty="0" smtClean="0"/>
            </a:br>
            <a:r>
              <a:rPr lang="en-US" altLang="ko-KR" sz="2800" dirty="0" smtClean="0"/>
              <a:t>Human Sentence Comprehension</a:t>
            </a:r>
            <a:br>
              <a:rPr lang="en-US" altLang="ko-KR" sz="2800" dirty="0" smtClean="0"/>
            </a:br>
            <a:r>
              <a:rPr lang="en-US" altLang="ko-KR" sz="2800" dirty="0" smtClean="0"/>
              <a:t>- Ch. </a:t>
            </a:r>
            <a:r>
              <a:rPr lang="en-US" altLang="ko-KR" sz="2800" dirty="0" smtClean="0"/>
              <a:t>7: </a:t>
            </a:r>
            <a:r>
              <a:rPr lang="en-US" altLang="ko-KR" sz="2800" dirty="0" smtClean="0"/>
              <a:t>Information-Theoretical </a:t>
            </a:r>
            <a:br>
              <a:rPr lang="en-US" altLang="ko-KR" sz="2800" dirty="0" smtClean="0"/>
            </a:br>
            <a:r>
              <a:rPr lang="en-US" altLang="ko-KR" sz="2800" dirty="0" smtClean="0"/>
              <a:t>Complexity Metrics</a:t>
            </a:r>
            <a:endParaRPr lang="ko-KR" altLang="en-US" sz="28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51520" y="3105160"/>
            <a:ext cx="8640960" cy="1609724"/>
          </a:xfrm>
        </p:spPr>
        <p:txBody>
          <a:bodyPr anchor="ctr">
            <a:normAutofit/>
          </a:bodyPr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2020. </a:t>
            </a:r>
            <a:r>
              <a:rPr lang="en-US" altLang="ko-KR" sz="2400" dirty="0" smtClean="0">
                <a:solidFill>
                  <a:schemeClr val="tx1"/>
                </a:solidFill>
              </a:rPr>
              <a:t>03. 18</a:t>
            </a:r>
            <a:endParaRPr lang="en-US" altLang="ko-KR" sz="2400" dirty="0" smtClean="0">
              <a:solidFill>
                <a:schemeClr val="tx1"/>
              </a:solidFill>
            </a:endParaRPr>
          </a:p>
          <a:p>
            <a:r>
              <a:rPr lang="en-US" altLang="ko-KR" sz="2400" dirty="0" smtClean="0">
                <a:solidFill>
                  <a:schemeClr val="tx1"/>
                </a:solidFill>
              </a:rPr>
              <a:t>Won </a:t>
            </a:r>
            <a:r>
              <a:rPr lang="en-US" altLang="ko-KR" sz="2400" dirty="0" err="1" smtClean="0">
                <a:solidFill>
                  <a:schemeClr val="tx1"/>
                </a:solidFill>
              </a:rPr>
              <a:t>Ik</a:t>
            </a:r>
            <a:r>
              <a:rPr lang="en-US" altLang="ko-KR" sz="2400" dirty="0" smtClean="0">
                <a:solidFill>
                  <a:schemeClr val="tx1"/>
                </a:solidFill>
              </a:rPr>
              <a:t> Cho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101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Conditional distribution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 smtClean="0"/>
                  <a:t>Entropy reduction </a:t>
                </a:r>
              </a:p>
              <a:p>
                <a:pPr lvl="1"/>
                <a:r>
                  <a:rPr lang="en-US" altLang="ko-KR" dirty="0" smtClean="0"/>
                  <a:t>Under </a:t>
                </a:r>
                <a:r>
                  <a:rPr lang="en-US" altLang="ko-KR" dirty="0" err="1" smtClean="0"/>
                  <a:t>surprisal</a:t>
                </a:r>
                <a:r>
                  <a:rPr lang="en-US" altLang="ko-KR" dirty="0" smtClean="0"/>
                  <a:t>, processing effort is predicted to the amount of prefix probability that gets ‘lost’ at the transition from word to word</a:t>
                </a:r>
              </a:p>
              <a:p>
                <a:pPr lvl="2"/>
                <a:r>
                  <a:rPr lang="en-US" altLang="ko-KR" dirty="0" smtClean="0"/>
                  <a:t>Does not matter how this is distributed</a:t>
                </a:r>
              </a:p>
              <a:p>
                <a:pPr lvl="2"/>
                <a:r>
                  <a:rPr lang="en-US" altLang="ko-KR" dirty="0" smtClean="0"/>
                  <a:t>We only need the total amount!</a:t>
                </a:r>
              </a:p>
              <a:p>
                <a:pPr lvl="1"/>
                <a:r>
                  <a:rPr lang="en-US" altLang="ko-KR" dirty="0" smtClean="0"/>
                  <a:t>Entropy asks whether or not the conditional distribution has gotten more or less organized since the last word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i="1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ko-KR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func>
                          <m:func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e>
                    </m:nary>
                  </m:oMath>
                </a14:m>
                <a:endParaRPr lang="en-US" altLang="ko-KR" dirty="0" smtClean="0"/>
              </a:p>
              <a:p>
                <a:pPr lvl="3"/>
                <a:r>
                  <a:rPr lang="en-US" altLang="ko-KR" dirty="0" smtClean="0"/>
                  <a:t>Expectation of </a:t>
                </a:r>
                <a:r>
                  <a:rPr lang="en-US" altLang="ko-KR" dirty="0" err="1" smtClean="0"/>
                  <a:t>surprisal</a:t>
                </a:r>
                <a:endParaRPr lang="en-US" altLang="ko-KR" dirty="0" smtClean="0"/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dirty="0" smtClean="0"/>
                  <a:t>: syntactic derivations</a:t>
                </a:r>
              </a:p>
              <a:p>
                <a:pPr lvl="3"/>
                <a:r>
                  <a:rPr lang="en-US" altLang="ko-KR" dirty="0" smtClean="0"/>
                  <a:t>Hearer is conceptualized as trying to guess the value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 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altLang="ko-KR" dirty="0" smtClean="0"/>
                  <a:t> of </a:t>
                </a:r>
                <a:r>
                  <a:rPr lang="en-US" altLang="ko-KR" dirty="0" err="1" smtClean="0"/>
                  <a:t>r.v</a:t>
                </a:r>
                <a:r>
                  <a:rPr lang="en-US" altLang="ko-KR" dirty="0" smtClean="0"/>
                  <a:t>. representing the intended derivation of the words that are observed</a:t>
                </a:r>
              </a:p>
              <a:p>
                <a:pPr lvl="3"/>
                <a:r>
                  <a:rPr lang="en-US" altLang="ko-KR" dirty="0" smtClean="0"/>
                  <a:t>This transit uncertainty level &gt;&gt; ‘average’ </a:t>
                </a:r>
                <a:r>
                  <a:rPr lang="en-US" altLang="ko-KR" dirty="0" err="1" smtClean="0"/>
                  <a:t>surprisal</a:t>
                </a:r>
                <a:endParaRPr lang="en-US" altLang="ko-KR" dirty="0" smtClean="0"/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24" t="-3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80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Surprisal</a:t>
            </a:r>
            <a:r>
              <a:rPr lang="en-US" altLang="ko-KR" dirty="0" smtClean="0"/>
              <a:t> and </a:t>
            </a:r>
            <a:r>
              <a:rPr lang="en-US" altLang="ko-KR" dirty="0"/>
              <a:t>e</a:t>
            </a:r>
            <a:r>
              <a:rPr lang="en-US" altLang="ko-KR" dirty="0" smtClean="0"/>
              <a:t>ntropy reduction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9512" y="908720"/>
            <a:ext cx="8784976" cy="5571535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Empirical support</a:t>
            </a:r>
          </a:p>
          <a:p>
            <a:pPr lvl="1"/>
            <a:r>
              <a:rPr lang="en-US" altLang="ko-KR" dirty="0" smtClean="0"/>
              <a:t>Hale (2001)</a:t>
            </a:r>
          </a:p>
          <a:p>
            <a:pPr lvl="2"/>
            <a:r>
              <a:rPr lang="en-US" altLang="ko-KR" dirty="0" smtClean="0"/>
              <a:t>Garden path sentences and different types of relative clauses</a:t>
            </a:r>
          </a:p>
          <a:p>
            <a:pPr lvl="2"/>
            <a:r>
              <a:rPr lang="en-US" altLang="ko-KR" dirty="0" smtClean="0"/>
              <a:t>Later...</a:t>
            </a:r>
          </a:p>
          <a:p>
            <a:pPr lvl="3"/>
            <a:r>
              <a:rPr lang="en-US" altLang="ko-KR" dirty="0" smtClean="0"/>
              <a:t>Broad coverage of sentences </a:t>
            </a:r>
          </a:p>
          <a:p>
            <a:pPr lvl="3"/>
            <a:r>
              <a:rPr lang="en-US" altLang="ko-KR" dirty="0" smtClean="0"/>
              <a:t>Eye-tracking data and neural signals (from magnetic resonance imaging)</a:t>
            </a:r>
          </a:p>
          <a:p>
            <a:pPr lvl="2"/>
            <a:r>
              <a:rPr lang="en-US" altLang="ko-KR" dirty="0" smtClean="0"/>
              <a:t>Two general reasons for the productivity of the research</a:t>
            </a:r>
          </a:p>
          <a:p>
            <a:pPr lvl="3"/>
            <a:r>
              <a:rPr lang="en-US" altLang="ko-KR" dirty="0" smtClean="0"/>
              <a:t>Combinability of information-theoretical complexity metrics with </a:t>
            </a:r>
            <a:r>
              <a:rPr lang="en-US" altLang="ko-KR" b="1" dirty="0" smtClean="0"/>
              <a:t>essentially any model of language</a:t>
            </a:r>
          </a:p>
          <a:p>
            <a:pPr lvl="4"/>
            <a:r>
              <a:rPr lang="en-US" altLang="ko-KR" dirty="0" smtClean="0"/>
              <a:t>Frank (2013) – RNN</a:t>
            </a:r>
          </a:p>
          <a:p>
            <a:pPr lvl="4"/>
            <a:r>
              <a:rPr lang="en-US" altLang="ko-KR" dirty="0" smtClean="0"/>
              <a:t>Park and Brew (2006) and Levy (2013) – </a:t>
            </a:r>
            <a:r>
              <a:rPr lang="en-US" altLang="ko-KR" dirty="0" err="1" smtClean="0"/>
              <a:t>Surprisal</a:t>
            </a:r>
            <a:r>
              <a:rPr lang="en-US" altLang="ko-KR" dirty="0" smtClean="0"/>
              <a:t> values from finite-state Markov models</a:t>
            </a:r>
          </a:p>
          <a:p>
            <a:pPr lvl="4"/>
            <a:r>
              <a:rPr lang="en-US" altLang="ko-KR" dirty="0" smtClean="0"/>
              <a:t>Hale (2006) and Yun et al. (2015) – Formalization of minimalism</a:t>
            </a:r>
          </a:p>
          <a:p>
            <a:pPr lvl="4"/>
            <a:r>
              <a:rPr lang="en-US" altLang="ko-KR" dirty="0" smtClean="0"/>
              <a:t>Sometimes, the data and complexity metric are not enough to decide btw alternative linguistic proposals!</a:t>
            </a:r>
          </a:p>
          <a:p>
            <a:pPr lvl="3"/>
            <a:r>
              <a:rPr lang="en-US" altLang="ko-KR" dirty="0" smtClean="0"/>
              <a:t>The fact that frequency effects are among the most robust in all of psycholinguistics</a:t>
            </a:r>
          </a:p>
          <a:p>
            <a:pPr lvl="4"/>
            <a:r>
              <a:rPr lang="en-US" altLang="ko-KR" dirty="0" err="1" smtClean="0"/>
              <a:t>Surprisal</a:t>
            </a:r>
            <a:r>
              <a:rPr lang="en-US" altLang="ko-KR" dirty="0" smtClean="0"/>
              <a:t> and entropy - based on conditional distributions thus can </a:t>
            </a:r>
            <a:r>
              <a:rPr lang="en-US" altLang="ko-KR" b="1" dirty="0" smtClean="0"/>
              <a:t>capture some syntactic effects given that the </a:t>
            </a:r>
            <a:r>
              <a:rPr lang="en-US" altLang="ko-KR" b="1" dirty="0" err="1" smtClean="0"/>
              <a:t>probabililistic</a:t>
            </a:r>
            <a:r>
              <a:rPr lang="en-US" altLang="ko-KR" b="1" dirty="0" smtClean="0"/>
              <a:t> model is grammar-based</a:t>
            </a:r>
          </a:p>
          <a:p>
            <a:pPr lvl="3"/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323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Surprisal</a:t>
            </a:r>
            <a:r>
              <a:rPr lang="en-US" altLang="ko-KR" dirty="0" smtClean="0"/>
              <a:t> and </a:t>
            </a:r>
            <a:r>
              <a:rPr lang="en-US" altLang="ko-KR" dirty="0"/>
              <a:t>e</a:t>
            </a:r>
            <a:r>
              <a:rPr lang="en-US" altLang="ko-KR" dirty="0" smtClean="0"/>
              <a:t>ntropy reduction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9512" y="908720"/>
            <a:ext cx="8784976" cy="5571535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Difference</a:t>
            </a:r>
          </a:p>
          <a:p>
            <a:pPr lvl="1"/>
            <a:r>
              <a:rPr lang="en-US" altLang="ko-KR" dirty="0" smtClean="0"/>
              <a:t>Entropy reduction </a:t>
            </a:r>
          </a:p>
          <a:p>
            <a:pPr lvl="2"/>
            <a:r>
              <a:rPr lang="en-US" altLang="ko-KR" dirty="0" smtClean="0"/>
              <a:t>Motivated by the failure of </a:t>
            </a:r>
            <a:r>
              <a:rPr lang="en-US" altLang="ko-KR" dirty="0" err="1" smtClean="0"/>
              <a:t>surprisal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In combination with context-free phrase structure grammars</a:t>
            </a:r>
          </a:p>
          <a:p>
            <a:pPr lvl="2"/>
            <a:r>
              <a:rPr lang="en-US" altLang="ko-KR" dirty="0" smtClean="0"/>
              <a:t>Hale (2003):</a:t>
            </a:r>
          </a:p>
          <a:p>
            <a:pPr lvl="3"/>
            <a:r>
              <a:rPr lang="en-US" altLang="ko-KR" dirty="0" smtClean="0"/>
              <a:t>Account as a more empirically-adequate replacement for </a:t>
            </a:r>
            <a:r>
              <a:rPr lang="en-US" altLang="ko-KR" dirty="0" err="1" smtClean="0"/>
              <a:t>surprisal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Builds on the different potential for recursive modification across subject- and object-extracted relative clauses</a:t>
            </a:r>
          </a:p>
          <a:p>
            <a:pPr lvl="2"/>
            <a:r>
              <a:rPr lang="en-US" altLang="ko-KR" dirty="0" smtClean="0"/>
              <a:t>But whether the </a:t>
            </a:r>
            <a:r>
              <a:rPr lang="en-US" altLang="ko-KR" b="1" dirty="0" smtClean="0"/>
              <a:t>full range of phenomena can be subsumed in one theory </a:t>
            </a:r>
            <a:r>
              <a:rPr lang="en-US" altLang="ko-KR" dirty="0" smtClean="0"/>
              <a:t>still remains open!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52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Thank you!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 smtClean="0"/>
              <a:t>EndOfPresentation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0488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Previous approaches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Experience might guide a parsin</a:t>
            </a:r>
            <a:r>
              <a:rPr lang="en-US" altLang="ko-KR" dirty="0" smtClean="0"/>
              <a:t>g mechanism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Reinforcement learning / </a:t>
            </a:r>
            <a:r>
              <a:rPr lang="en-US" altLang="ko-KR" dirty="0" smtClean="0"/>
              <a:t>Informed search</a:t>
            </a:r>
          </a:p>
          <a:p>
            <a:pPr lvl="2"/>
            <a:r>
              <a:rPr lang="en-US" altLang="ko-KR" dirty="0" smtClean="0"/>
              <a:t>Associated with an experience-based estimate of distance from completion</a:t>
            </a:r>
          </a:p>
          <a:p>
            <a:pPr lvl="2"/>
            <a:r>
              <a:rPr lang="en-US" altLang="ko-KR" dirty="0" smtClean="0"/>
              <a:t>Relatively concrete</a:t>
            </a:r>
          </a:p>
          <a:p>
            <a:pPr lvl="2"/>
            <a:r>
              <a:rPr lang="en-US" altLang="ko-KR" dirty="0" smtClean="0"/>
              <a:t>Could be put in correspondence with observed difficulty measures</a:t>
            </a:r>
          </a:p>
          <a:p>
            <a:pPr lvl="1"/>
            <a:r>
              <a:rPr lang="en-US" altLang="ko-KR" dirty="0" smtClean="0"/>
              <a:t>But how about other direction?</a:t>
            </a:r>
          </a:p>
          <a:p>
            <a:pPr lvl="2"/>
            <a:r>
              <a:rPr lang="en-US" altLang="ko-KR" dirty="0" smtClean="0"/>
              <a:t>e.g., Starting with an </a:t>
            </a:r>
            <a:r>
              <a:rPr lang="en-US" altLang="ko-KR" b="1" dirty="0" smtClean="0"/>
              <a:t>abstract characterization of difficulty </a:t>
            </a:r>
            <a:r>
              <a:rPr lang="en-US" altLang="ko-KR" dirty="0" smtClean="0"/>
              <a:t>itself</a:t>
            </a:r>
            <a:br>
              <a:rPr lang="en-US" altLang="ko-KR" dirty="0" smtClean="0"/>
            </a:br>
            <a:r>
              <a:rPr lang="en-US" altLang="ko-KR" dirty="0" smtClean="0"/>
              <a:t>and Building a </a:t>
            </a:r>
            <a:r>
              <a:rPr lang="en-US" altLang="ko-KR" b="1" dirty="0" smtClean="0"/>
              <a:t>mechanical model</a:t>
            </a:r>
            <a:r>
              <a:rPr lang="en-US" altLang="ko-KR" dirty="0" smtClean="0"/>
              <a:t> consistent with the characterization?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37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Information theory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Information theory in sense of Shannon (1948)</a:t>
            </a:r>
          </a:p>
          <a:p>
            <a:pPr lvl="1"/>
            <a:r>
              <a:rPr lang="en-US" altLang="ko-KR" dirty="0" smtClean="0"/>
              <a:t>Shannon, C. E., 1948, </a:t>
            </a:r>
            <a:r>
              <a:rPr lang="en-US" altLang="ko-KR" dirty="0"/>
              <a:t>A Mathematical Theory of </a:t>
            </a:r>
            <a:r>
              <a:rPr lang="en-US" altLang="ko-KR" dirty="0" smtClean="0"/>
              <a:t>Communication</a:t>
            </a:r>
          </a:p>
          <a:p>
            <a:pPr lvl="2"/>
            <a:r>
              <a:rPr lang="en-US" altLang="ko-KR" dirty="0" smtClean="0"/>
              <a:t>Mathematical formulation on information, channel, transmission, receiving, noise, encoding and decoding</a:t>
            </a:r>
          </a:p>
          <a:p>
            <a:pPr lvl="2"/>
            <a:r>
              <a:rPr lang="en-US" altLang="ko-KR" dirty="0" smtClean="0"/>
              <a:t>Information theoretical interpretation of ‘entropy’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marL="914400" lvl="2" indent="0">
              <a:buNone/>
            </a:pP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en-US" altLang="ko-KR" dirty="0" smtClean="0"/>
          </a:p>
          <a:p>
            <a:pPr lvl="2"/>
            <a:r>
              <a:rPr lang="en-US" altLang="ko-KR" dirty="0" smtClean="0"/>
              <a:t>About self-information (wiki!)</a:t>
            </a:r>
          </a:p>
          <a:p>
            <a:pPr lvl="3"/>
            <a:r>
              <a:rPr lang="en-US" altLang="ko-KR" b="0" dirty="0"/>
              <a:t>An event with probability 100% is perfectly unsurprising and yields no </a:t>
            </a:r>
            <a:r>
              <a:rPr lang="en-US" altLang="ko-KR" b="0" dirty="0" smtClean="0"/>
              <a:t>information</a:t>
            </a:r>
            <a:endParaRPr lang="en-US" altLang="ko-KR" b="0" dirty="0"/>
          </a:p>
          <a:p>
            <a:pPr lvl="3"/>
            <a:r>
              <a:rPr lang="en-US" altLang="ko-KR" b="0" dirty="0"/>
              <a:t>The less probable an event is, the more surprising it is and the more information it </a:t>
            </a:r>
            <a:r>
              <a:rPr lang="en-US" altLang="ko-KR" b="0" dirty="0" smtClean="0"/>
              <a:t>yields</a:t>
            </a:r>
            <a:endParaRPr lang="en-US" altLang="ko-KR" b="0" dirty="0"/>
          </a:p>
          <a:p>
            <a:pPr lvl="3"/>
            <a:r>
              <a:rPr lang="en-US" altLang="ko-KR" b="0" dirty="0"/>
              <a:t>If two independent events are measured separately, the total amount of information is the sum of the self-</a:t>
            </a:r>
            <a:r>
              <a:rPr lang="en-US" altLang="ko-KR" b="0" dirty="0" err="1"/>
              <a:t>informations</a:t>
            </a:r>
            <a:r>
              <a:rPr lang="en-US" altLang="ko-KR" b="0" dirty="0"/>
              <a:t> of the individual </a:t>
            </a:r>
            <a:r>
              <a:rPr lang="en-US" altLang="ko-KR" b="0" dirty="0" smtClean="0"/>
              <a:t>events</a:t>
            </a:r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210" y="2595058"/>
            <a:ext cx="4333579" cy="192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58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Probabilistic grammar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Information theory in sense of Shannon (1948)</a:t>
            </a:r>
          </a:p>
          <a:p>
            <a:pPr lvl="1"/>
            <a:r>
              <a:rPr lang="en-US" altLang="ko-KR" dirty="0" smtClean="0"/>
              <a:t>How we adopt this here?</a:t>
            </a:r>
          </a:p>
          <a:p>
            <a:pPr lvl="2"/>
            <a:r>
              <a:rPr lang="en-US" altLang="ko-KR" dirty="0" err="1" smtClean="0"/>
              <a:t>Surprisal</a:t>
            </a:r>
            <a:r>
              <a:rPr lang="en-US" altLang="ko-KR" dirty="0" smtClean="0"/>
              <a:t> (Hale 2001; Levy 2008)</a:t>
            </a:r>
          </a:p>
          <a:p>
            <a:pPr lvl="2"/>
            <a:r>
              <a:rPr lang="en-US" altLang="ko-KR" dirty="0" smtClean="0"/>
              <a:t>Entropy reduction (Hale 2003, 2006; Yun et al., 2015)</a:t>
            </a:r>
          </a:p>
          <a:p>
            <a:pPr lvl="1"/>
            <a:r>
              <a:rPr lang="en-US" altLang="ko-KR" dirty="0" smtClean="0"/>
              <a:t>Here, historical backgrounds are managed</a:t>
            </a:r>
          </a:p>
          <a:p>
            <a:r>
              <a:rPr lang="en-US" altLang="ko-KR" dirty="0" smtClean="0"/>
              <a:t>Relationship with probabilistic grammar (PG)</a:t>
            </a:r>
          </a:p>
          <a:p>
            <a:pPr lvl="1"/>
            <a:r>
              <a:rPr lang="en-US" altLang="ko-KR" dirty="0" smtClean="0"/>
              <a:t>Information theory = Logarithmic probability theory?</a:t>
            </a:r>
          </a:p>
          <a:p>
            <a:pPr lvl="2"/>
            <a:r>
              <a:rPr lang="en-US" altLang="ko-KR" dirty="0" smtClean="0"/>
              <a:t>Not just a jest!</a:t>
            </a:r>
          </a:p>
          <a:p>
            <a:pPr lvl="2"/>
            <a:r>
              <a:rPr lang="en-US" altLang="ko-KR" dirty="0" smtClean="0"/>
              <a:t>Important to have a sense of how probability can apply to generative grammar</a:t>
            </a:r>
          </a:p>
          <a:p>
            <a:pPr lvl="1"/>
            <a:r>
              <a:rPr lang="en-US" altLang="ko-KR" dirty="0" smtClean="0"/>
              <a:t>Basic idea</a:t>
            </a:r>
          </a:p>
          <a:p>
            <a:pPr lvl="2"/>
            <a:r>
              <a:rPr lang="en-US" altLang="ko-KR" dirty="0" smtClean="0"/>
              <a:t>Extend formal grammars so that the ‘objects’ they derive are metaphorically ‘weighted’ </a:t>
            </a:r>
          </a:p>
          <a:p>
            <a:pPr lvl="3"/>
            <a:r>
              <a:rPr lang="en-US" altLang="ko-KR" dirty="0" smtClean="0"/>
              <a:t>Weight is typically a number</a:t>
            </a:r>
          </a:p>
          <a:p>
            <a:pPr lvl="3"/>
            <a:r>
              <a:rPr lang="en-US" altLang="ko-KR" dirty="0" smtClean="0"/>
              <a:t>If these weights satisfy the axioms of probability theory?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Probabilistic grammar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Relationship with probabilistic grammar (PG)</a:t>
            </a:r>
          </a:p>
          <a:p>
            <a:pPr lvl="1"/>
            <a:r>
              <a:rPr lang="en-US" altLang="ko-KR" dirty="0" smtClean="0"/>
              <a:t>Basic idea (cont’d)</a:t>
            </a:r>
          </a:p>
          <a:p>
            <a:pPr lvl="2"/>
            <a:r>
              <a:rPr lang="en-US" altLang="ko-KR" dirty="0" smtClean="0"/>
              <a:t>What if the weights of derived strings add up to 1.0?</a:t>
            </a:r>
          </a:p>
          <a:p>
            <a:pPr lvl="1"/>
            <a:r>
              <a:rPr lang="en-US" altLang="ko-KR" dirty="0" err="1" smtClean="0"/>
              <a:t>Suppes</a:t>
            </a:r>
            <a:r>
              <a:rPr lang="en-US" altLang="ko-KR" dirty="0" smtClean="0"/>
              <a:t> (1970)</a:t>
            </a:r>
          </a:p>
          <a:p>
            <a:pPr lvl="2"/>
            <a:r>
              <a:rPr lang="en-US" altLang="ko-KR" dirty="0" smtClean="0"/>
              <a:t>Weighted formal languages  could be viewed as </a:t>
            </a:r>
            <a:r>
              <a:rPr lang="en-US" altLang="ko-KR" b="1" dirty="0" smtClean="0"/>
              <a:t>hypotheses about the distribution of utterances</a:t>
            </a:r>
            <a:r>
              <a:rPr lang="en-US" altLang="ko-KR" dirty="0" smtClean="0"/>
              <a:t> in a real human language</a:t>
            </a:r>
          </a:p>
          <a:p>
            <a:pPr lvl="2"/>
            <a:r>
              <a:rPr lang="en-US" altLang="ko-KR" dirty="0" smtClean="0"/>
              <a:t>... connects generative grammar to the quantitative linguistic tradition</a:t>
            </a:r>
          </a:p>
          <a:p>
            <a:pPr lvl="1"/>
            <a:r>
              <a:rPr lang="en-US" altLang="ko-KR" dirty="0" smtClean="0"/>
              <a:t>How to define a probabilistic grammar?</a:t>
            </a:r>
          </a:p>
          <a:p>
            <a:pPr lvl="2"/>
            <a:r>
              <a:rPr lang="en-US" altLang="ko-KR" dirty="0" smtClean="0"/>
              <a:t>Simplest one: To augment each rewriting </a:t>
            </a:r>
            <a:br>
              <a:rPr lang="en-US" altLang="ko-KR" dirty="0" smtClean="0"/>
            </a:br>
            <a:r>
              <a:rPr lang="en-US" altLang="ko-KR" dirty="0" smtClean="0"/>
              <a:t>rule with a probability</a:t>
            </a:r>
          </a:p>
          <a:p>
            <a:pPr marL="1371600" lvl="3" indent="0">
              <a:buNone/>
            </a:pPr>
            <a:r>
              <a:rPr lang="en-US" altLang="ko-KR" dirty="0" smtClean="0"/>
              <a:t>&gt;&gt; ratios that have been directly off the </a:t>
            </a:r>
            <a:br>
              <a:rPr lang="en-US" altLang="ko-KR" dirty="0" smtClean="0"/>
            </a:br>
            <a:r>
              <a:rPr lang="en-US" altLang="ko-KR" dirty="0" err="1" smtClean="0"/>
              <a:t>TreeBank</a:t>
            </a:r>
            <a:r>
              <a:rPr lang="en-US" altLang="ko-KR" dirty="0" smtClean="0"/>
              <a:t> (PTB)</a:t>
            </a:r>
          </a:p>
          <a:p>
            <a:pPr lvl="3"/>
            <a:r>
              <a:rPr lang="en-US" altLang="ko-KR" dirty="0" smtClean="0"/>
              <a:t>e.g., for NP -&gt; DT NN,</a:t>
            </a:r>
          </a:p>
          <a:p>
            <a:pPr lvl="4"/>
            <a:r>
              <a:rPr lang="en-US" altLang="ko-KR" dirty="0" smtClean="0"/>
              <a:t>denominator: # NP appeared</a:t>
            </a:r>
          </a:p>
          <a:p>
            <a:pPr lvl="4"/>
            <a:r>
              <a:rPr lang="en-US" altLang="ko-KR" dirty="0" smtClean="0"/>
              <a:t>numerator: # NP comes with</a:t>
            </a:r>
            <a:br>
              <a:rPr lang="en-US" altLang="ko-KR" dirty="0" smtClean="0"/>
            </a:br>
            <a:r>
              <a:rPr lang="en-US" altLang="ko-KR" dirty="0" smtClean="0"/>
              <a:t>daughters as DT and NN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3356992"/>
            <a:ext cx="2880320" cy="292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12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Probabilistic grammar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Relationship with probabilistic grammar (PG)</a:t>
            </a:r>
          </a:p>
          <a:p>
            <a:pPr lvl="1"/>
            <a:r>
              <a:rPr lang="en-US" altLang="ko-KR" dirty="0" smtClean="0"/>
              <a:t>Probability of any given derivation on a probabilistic grammar</a:t>
            </a:r>
          </a:p>
          <a:p>
            <a:pPr lvl="2"/>
            <a:r>
              <a:rPr lang="en-US" altLang="ko-KR" dirty="0" smtClean="0"/>
              <a:t>... is simply the product of the probabilities of all the rules that were applied in that derivation</a:t>
            </a:r>
          </a:p>
          <a:p>
            <a:pPr lvl="2"/>
            <a:r>
              <a:rPr lang="en-US" altLang="ko-KR" dirty="0" smtClean="0"/>
              <a:t>If sentence ambiguous</a:t>
            </a:r>
          </a:p>
          <a:p>
            <a:pPr marL="1371600" lvl="3" indent="0">
              <a:buNone/>
            </a:pPr>
            <a:r>
              <a:rPr lang="en-US" altLang="ko-KR" dirty="0"/>
              <a:t>&gt;&gt; Grammar assigns more than one derivation</a:t>
            </a:r>
          </a:p>
          <a:p>
            <a:pPr marL="1371600" lvl="3" indent="0">
              <a:buNone/>
            </a:pPr>
            <a:r>
              <a:rPr lang="en-US" altLang="ko-KR" dirty="0"/>
              <a:t>&gt;&gt; Total probability of the sentence is the sum of </a:t>
            </a:r>
            <a:r>
              <a:rPr lang="en-US" altLang="ko-KR" dirty="0" err="1"/>
              <a:t>prob.s</a:t>
            </a:r>
            <a:r>
              <a:rPr lang="en-US" altLang="ko-KR" dirty="0"/>
              <a:t> of all the </a:t>
            </a:r>
            <a:r>
              <a:rPr lang="en-US" altLang="ko-KR" dirty="0" smtClean="0"/>
              <a:t>derivations</a:t>
            </a:r>
            <a:endParaRPr lang="en-US" altLang="ko-KR" dirty="0"/>
          </a:p>
          <a:p>
            <a:pPr lvl="1"/>
            <a:r>
              <a:rPr lang="en-US" altLang="ko-KR" dirty="0" smtClean="0"/>
              <a:t>But...</a:t>
            </a:r>
          </a:p>
          <a:p>
            <a:pPr lvl="2"/>
            <a:r>
              <a:rPr lang="en-US" altLang="ko-KR" dirty="0" smtClean="0"/>
              <a:t>Preceding discussion casts PG as things that assigns </a:t>
            </a:r>
            <a:r>
              <a:rPr lang="en-US" altLang="ko-KR" dirty="0" err="1" smtClean="0"/>
              <a:t>prob.s</a:t>
            </a:r>
            <a:r>
              <a:rPr lang="en-US" altLang="ko-KR" dirty="0" smtClean="0"/>
              <a:t> to derivations</a:t>
            </a:r>
          </a:p>
          <a:p>
            <a:pPr lvl="2"/>
            <a:r>
              <a:rPr lang="en-US" altLang="ko-KR" dirty="0" smtClean="0"/>
              <a:t>For a given sentence, defined:</a:t>
            </a:r>
          </a:p>
          <a:p>
            <a:pPr lvl="3"/>
            <a:r>
              <a:rPr lang="en-US" altLang="ko-KR" dirty="0" smtClean="0"/>
              <a:t>Whether or not there exist any derivations for that sentence</a:t>
            </a:r>
          </a:p>
          <a:p>
            <a:pPr lvl="3"/>
            <a:r>
              <a:rPr lang="en-US" altLang="ko-KR" dirty="0" smtClean="0"/>
              <a:t>If there are, what prob. goes with each of those derivations</a:t>
            </a:r>
          </a:p>
          <a:p>
            <a:pPr lvl="2"/>
            <a:r>
              <a:rPr lang="en-US" altLang="ko-KR" dirty="0" smtClean="0"/>
              <a:t>How about extending this to the case of initial sentence fragments?</a:t>
            </a:r>
            <a:endParaRPr lang="en-US" altLang="ko-KR" dirty="0"/>
          </a:p>
          <a:p>
            <a:pPr lvl="2"/>
            <a:endParaRPr lang="en-US" altLang="ko-KR" dirty="0" smtClean="0"/>
          </a:p>
          <a:p>
            <a:pPr marL="1371600" lvl="3" indent="0">
              <a:buNone/>
            </a:pPr>
            <a:endParaRPr lang="en-US" altLang="ko-KR" dirty="0"/>
          </a:p>
          <a:p>
            <a:pPr marL="1371600" lvl="3" indent="0">
              <a:buNone/>
            </a:pP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61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Probabilistic grammar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Relationship with probabilistic grammar (PG)</a:t>
            </a:r>
          </a:p>
          <a:p>
            <a:pPr lvl="1"/>
            <a:r>
              <a:rPr lang="en-US" altLang="ko-KR" dirty="0" smtClean="0"/>
              <a:t>Initial sentence fragments</a:t>
            </a:r>
          </a:p>
          <a:p>
            <a:pPr lvl="2"/>
            <a:r>
              <a:rPr lang="en-US" altLang="ko-KR" dirty="0" smtClean="0"/>
              <a:t>Of interest: </a:t>
            </a:r>
          </a:p>
          <a:p>
            <a:pPr lvl="3"/>
            <a:r>
              <a:rPr lang="en-US" altLang="ko-KR" dirty="0" smtClean="0"/>
              <a:t>Which derivations are compatible with a sequence of words that begin</a:t>
            </a:r>
          </a:p>
          <a:p>
            <a:pPr lvl="2"/>
            <a:r>
              <a:rPr lang="en-US" altLang="ko-KR" dirty="0" smtClean="0"/>
              <a:t>Not necessarily</a:t>
            </a:r>
          </a:p>
          <a:p>
            <a:pPr lvl="3"/>
            <a:r>
              <a:rPr lang="en-US" altLang="ko-KR" dirty="0" smtClean="0"/>
              <a:t>What ends a well-formed sentence</a:t>
            </a:r>
          </a:p>
          <a:p>
            <a:pPr lvl="2"/>
            <a:r>
              <a:rPr lang="en-US" altLang="ko-KR" dirty="0" smtClean="0"/>
              <a:t>The weights assigned by PG encode </a:t>
            </a:r>
            <a:br>
              <a:rPr lang="en-US" altLang="ko-KR" dirty="0" smtClean="0"/>
            </a:br>
            <a:r>
              <a:rPr lang="en-US" altLang="ko-KR" dirty="0" smtClean="0"/>
              <a:t>a set of grammar-based expectations </a:t>
            </a:r>
            <a:br>
              <a:rPr lang="en-US" altLang="ko-KR" dirty="0" smtClean="0"/>
            </a:br>
            <a:r>
              <a:rPr lang="en-US" altLang="ko-KR" dirty="0" smtClean="0"/>
              <a:t>about anticipated words</a:t>
            </a:r>
            <a:endParaRPr lang="en-US" altLang="ko-KR" dirty="0"/>
          </a:p>
          <a:p>
            <a:pPr lvl="3"/>
            <a:r>
              <a:rPr lang="en-US" altLang="ko-KR" dirty="0" smtClean="0"/>
              <a:t>e.g., the situation by enumerating </a:t>
            </a:r>
            <a:br>
              <a:rPr lang="en-US" altLang="ko-KR" dirty="0" smtClean="0"/>
            </a:br>
            <a:r>
              <a:rPr lang="en-US" altLang="ko-KR" dirty="0" smtClean="0"/>
              <a:t>derivations that are consistent with the</a:t>
            </a:r>
            <a:br>
              <a:rPr lang="en-US" altLang="ko-KR" dirty="0" smtClean="0"/>
            </a:br>
            <a:r>
              <a:rPr lang="en-US" altLang="ko-KR" dirty="0" smtClean="0"/>
              <a:t>initial substring “the horse raced past </a:t>
            </a:r>
            <a:br>
              <a:rPr lang="en-US" altLang="ko-KR" dirty="0" smtClean="0"/>
            </a:br>
            <a:r>
              <a:rPr lang="en-US" altLang="ko-KR" dirty="0" smtClean="0"/>
              <a:t>the barn” (already been heard)</a:t>
            </a:r>
          </a:p>
          <a:p>
            <a:pPr lvl="3"/>
            <a:r>
              <a:rPr lang="en-US" altLang="ko-KR" dirty="0" smtClean="0"/>
              <a:t>Longer derivations involve more rules</a:t>
            </a:r>
          </a:p>
          <a:p>
            <a:pPr lvl="4"/>
            <a:r>
              <a:rPr lang="en-US" altLang="ko-KR" dirty="0" smtClean="0"/>
              <a:t>More </a:t>
            </a:r>
            <a:r>
              <a:rPr lang="en-US" altLang="ko-KR" dirty="0" err="1" smtClean="0"/>
              <a:t>multipl.s</a:t>
            </a:r>
            <a:r>
              <a:rPr lang="en-US" altLang="ko-KR" dirty="0" smtClean="0"/>
              <a:t> by numbers &lt;1</a:t>
            </a:r>
          </a:p>
          <a:p>
            <a:pPr lvl="3"/>
            <a:r>
              <a:rPr lang="en-US" altLang="ko-KR" dirty="0" smtClean="0"/>
              <a:t>But still, overwhelming expectation at</a:t>
            </a:r>
            <a:br>
              <a:rPr lang="en-US" altLang="ko-KR" dirty="0" smtClean="0"/>
            </a:br>
            <a:r>
              <a:rPr lang="en-US" altLang="ko-KR" dirty="0" smtClean="0"/>
              <a:t>word `barn’ for the sentence to be over</a:t>
            </a:r>
          </a:p>
          <a:p>
            <a:pPr lvl="3"/>
            <a:r>
              <a:rPr lang="en-US" altLang="ko-KR" dirty="0" smtClean="0"/>
              <a:t>Grammatically right &lt; lowest!</a:t>
            </a:r>
          </a:p>
          <a:p>
            <a:pPr marL="1371600" lvl="3" indent="0">
              <a:buNone/>
            </a:pPr>
            <a:endParaRPr lang="en-US" altLang="ko-KR" dirty="0"/>
          </a:p>
          <a:p>
            <a:pPr marL="1371600" lvl="3" indent="0">
              <a:buNone/>
            </a:pP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056" y="2283466"/>
            <a:ext cx="3888432" cy="395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5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Conditional distribution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 smtClean="0"/>
                  <a:t>Surprisal and entropy reduction</a:t>
                </a:r>
                <a:endParaRPr lang="en-US" altLang="ko-KR" dirty="0"/>
              </a:p>
              <a:p>
                <a:pPr lvl="1"/>
                <a:r>
                  <a:rPr lang="en-US" altLang="ko-KR" dirty="0" smtClean="0"/>
                  <a:t>Both involve summaries of conditional distributions</a:t>
                </a:r>
              </a:p>
              <a:p>
                <a:pPr lvl="1"/>
                <a:r>
                  <a:rPr lang="en-US" altLang="ko-KR" dirty="0" smtClean="0"/>
                  <a:t>Deal with the ways that distribution changes from word to word as initial substring is lengthened</a:t>
                </a:r>
              </a:p>
              <a:p>
                <a:pPr lvl="1"/>
                <a:r>
                  <a:rPr lang="en-US" altLang="ko-KR" dirty="0" smtClean="0"/>
                  <a:t>Intuition:</a:t>
                </a:r>
              </a:p>
              <a:p>
                <a:pPr lvl="2"/>
                <a:r>
                  <a:rPr lang="en-US" altLang="ko-KR" dirty="0" smtClean="0"/>
                  <a:t>If this distribution changes drastically, then more information-processing work is required</a:t>
                </a:r>
              </a:p>
              <a:p>
                <a:pPr lvl="3"/>
                <a:r>
                  <a:rPr lang="en-US" altLang="ko-KR" dirty="0" smtClean="0"/>
                  <a:t>Ought to be reflected in observable measures of sentence-processing effort</a:t>
                </a:r>
              </a:p>
              <a:p>
                <a:pPr lvl="3"/>
                <a:r>
                  <a:rPr lang="en-US" altLang="ko-KR" dirty="0" err="1" smtClean="0"/>
                  <a:t>Surprisal</a:t>
                </a:r>
                <a:r>
                  <a:rPr lang="en-US" altLang="ko-KR" dirty="0" smtClean="0"/>
                  <a:t> / entropy : all the metric terms!</a:t>
                </a:r>
              </a:p>
              <a:p>
                <a:pPr lvl="3"/>
                <a:r>
                  <a:rPr lang="en-US" altLang="ko-KR" dirty="0" smtClean="0"/>
                  <a:t>For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altLang="ko-KR" dirty="0" smtClean="0"/>
                  <a:t> an event, </a:t>
                </a:r>
              </a:p>
              <a:p>
                <a:pPr lvl="4"/>
                <a:r>
                  <a:rPr lang="en-US" altLang="ko-KR" dirty="0" err="1" smtClean="0"/>
                  <a:t>Surprisal</a:t>
                </a:r>
                <a:r>
                  <a:rPr lang="en-US" altLang="ko-KR" dirty="0" smtClean="0"/>
                  <a:t>: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altLang="ko-KR" dirty="0" smtClean="0"/>
              </a:p>
              <a:p>
                <a:pPr lvl="4"/>
                <a:r>
                  <a:rPr lang="en-US" altLang="ko-KR" dirty="0" smtClean="0"/>
                  <a:t>Entropy: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func>
                          <m:func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ko-KR" b="0" i="0" smtClean="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</m:e>
                    </m:nary>
                  </m:oMath>
                </a14:m>
                <a:r>
                  <a:rPr lang="en-US" altLang="ko-KR" dirty="0" smtClean="0"/>
                  <a:t/>
                </a:r>
                <a:br>
                  <a:rPr lang="en-US" altLang="ko-KR" dirty="0" smtClean="0"/>
                </a:br>
                <a:r>
                  <a:rPr lang="en-US" altLang="ko-KR" dirty="0" smtClean="0"/>
                  <a:t>= expectation of the </a:t>
                </a:r>
                <a:r>
                  <a:rPr lang="en-US" altLang="ko-KR" dirty="0" err="1" smtClean="0"/>
                  <a:t>surprisal</a:t>
                </a:r>
                <a:endParaRPr lang="en-US" altLang="ko-KR" dirty="0" smtClean="0"/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24" t="-3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06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Conditional distribution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 smtClean="0"/>
                  <a:t>Surprisal </a:t>
                </a:r>
              </a:p>
              <a:p>
                <a:pPr lvl="1"/>
                <a:r>
                  <a:rPr lang="en-US" altLang="ko-KR" dirty="0" smtClean="0"/>
                  <a:t>Logarithm of the reciprocal of a probability</a:t>
                </a:r>
              </a:p>
              <a:p>
                <a:pPr lvl="2"/>
                <a14:m>
                  <m:oMath xmlns:m="http://schemas.openxmlformats.org/officeDocument/2006/math">
                    <m:func>
                      <m:func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altLang="ko-KR" b="0" dirty="0" smtClean="0"/>
              </a:p>
              <a:p>
                <a:pPr lvl="1"/>
                <a:r>
                  <a:rPr lang="en-US" altLang="ko-KR" dirty="0" smtClean="0"/>
                  <a:t>Counted in bits</a:t>
                </a:r>
              </a:p>
              <a:p>
                <a:pPr lvl="1"/>
                <a:r>
                  <a:rPr lang="en-US" altLang="ko-KR" dirty="0" smtClean="0"/>
                  <a:t>Sometimes called as a ‘self-information’ of an event</a:t>
                </a:r>
              </a:p>
              <a:p>
                <a:pPr lvl="2"/>
                <a:r>
                  <a:rPr lang="en-US" altLang="ko-KR" dirty="0" smtClean="0"/>
                  <a:t>Information value of observing ‘this’ outcome rather than any of the others that were possible in some predefined universe of events</a:t>
                </a:r>
              </a:p>
              <a:p>
                <a:pPr lvl="2"/>
                <a:r>
                  <a:rPr lang="en-US" altLang="ko-KR" dirty="0" smtClean="0"/>
                  <a:t>In sentence processing, relevant event = observation of a particular successor word</a:t>
                </a:r>
              </a:p>
              <a:p>
                <a:pPr lvl="1"/>
                <a:r>
                  <a:rPr lang="en-US" altLang="ko-KR" dirty="0" smtClean="0"/>
                  <a:t>Question of drastic vs. non-drastic change</a:t>
                </a:r>
              </a:p>
              <a:p>
                <a:pPr lvl="2"/>
                <a:r>
                  <a:rPr lang="en-US" altLang="ko-KR" dirty="0" smtClean="0"/>
                  <a:t>Can be explained using the auxiliary concept of prefix probability</a:t>
                </a:r>
              </a:p>
              <a:p>
                <a:pPr lvl="3"/>
                <a:r>
                  <a:rPr lang="en-US" altLang="ko-KR" dirty="0" smtClean="0"/>
                  <a:t>Prefix = initial substring</a:t>
                </a:r>
              </a:p>
              <a:p>
                <a:pPr lvl="3"/>
                <a:r>
                  <a:rPr lang="en-US" altLang="ko-KR" dirty="0" smtClean="0"/>
                  <a:t>Nothing to do with morphology but rather comes from formal language theory</a:t>
                </a:r>
                <a:br>
                  <a:rPr lang="en-US" altLang="ko-KR" dirty="0" smtClean="0"/>
                </a:br>
                <a:r>
                  <a:rPr lang="en-US" altLang="ko-KR" dirty="0" smtClean="0"/>
                  <a:t>(derived objects &gt; ‘words’)</a:t>
                </a:r>
              </a:p>
              <a:p>
                <a:pPr lvl="1"/>
                <a:endParaRPr lang="en-US" altLang="ko-KR" dirty="0" smtClean="0"/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24" t="-343" r="-104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EE3BCBA-DAFA-4073-9158-B305124C38E2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89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IL">
  <a:themeElements>
    <a:clrScheme name="사용자 지정 1">
      <a:dk1>
        <a:sysClr val="windowText" lastClr="000000"/>
      </a:dk1>
      <a:lt1>
        <a:sysClr val="window" lastClr="FFFFFF"/>
      </a:lt1>
      <a:dk2>
        <a:srgbClr val="0000FF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HIL</Template>
  <TotalTime>56119</TotalTime>
  <Words>811</Words>
  <Application>Microsoft Office PowerPoint</Application>
  <PresentationFormat>화면 슬라이드 쇼(4:3)</PresentationFormat>
  <Paragraphs>151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Arial</vt:lpstr>
      <vt:lpstr>Cambria Math</vt:lpstr>
      <vt:lpstr>Wingdings</vt:lpstr>
      <vt:lpstr>HIL</vt:lpstr>
      <vt:lpstr>Automaton Theories of  Human Sentence Comprehension - Ch. 7: Information-Theoretical  Complexity Metrics</vt:lpstr>
      <vt:lpstr>Previous approaches</vt:lpstr>
      <vt:lpstr>Information theory</vt:lpstr>
      <vt:lpstr>Probabilistic grammar</vt:lpstr>
      <vt:lpstr>Probabilistic grammar</vt:lpstr>
      <vt:lpstr>Probabilistic grammar</vt:lpstr>
      <vt:lpstr>Probabilistic grammar</vt:lpstr>
      <vt:lpstr>Conditional distribution</vt:lpstr>
      <vt:lpstr>Conditional distribution</vt:lpstr>
      <vt:lpstr>Conditional distribution</vt:lpstr>
      <vt:lpstr>Surprisal and entropy reduction</vt:lpstr>
      <vt:lpstr>Surprisal and entropy reduction</vt:lpstr>
      <vt:lpstr>Thank you!</vt:lpstr>
    </vt:vector>
  </TitlesOfParts>
  <Company>HIL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for lab meeting</dc:title>
  <dc:creator>Doo Hwa Hong</dc:creator>
  <cp:lastModifiedBy>tsatsuki</cp:lastModifiedBy>
  <cp:revision>2388</cp:revision>
  <cp:lastPrinted>2016-10-17T14:32:53Z</cp:lastPrinted>
  <dcterms:created xsi:type="dcterms:W3CDTF">2012-08-30T16:26:44Z</dcterms:created>
  <dcterms:modified xsi:type="dcterms:W3CDTF">2020-03-08T03:27:18Z</dcterms:modified>
</cp:coreProperties>
</file>